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060"/>
    <a:srgbClr val="003F62"/>
    <a:srgbClr val="497595"/>
    <a:srgbClr val="1A5C7E"/>
    <a:srgbClr val="8E2B36"/>
    <a:srgbClr val="BED0D8"/>
    <a:srgbClr val="E5BA7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98" autoAdjust="0"/>
    <p:restoredTop sz="72288" autoAdjust="0"/>
  </p:normalViewPr>
  <p:slideViewPr>
    <p:cSldViewPr snapToGrid="0">
      <p:cViewPr varScale="1">
        <p:scale>
          <a:sx n="83" d="100"/>
          <a:sy n="83" d="100"/>
        </p:scale>
        <p:origin x="241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3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FACEE-2844-4938-A72A-9213FCF4D71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F1135-A79E-426B-BC3F-838AD5E47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8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l">
              <a:buAutoNum type="arabicParenR"/>
            </a:pPr>
            <a:r>
              <a:rPr lang="en-US" dirty="0"/>
              <a:t>Really nice, b/c Used to be 30, then 60 d. Beneficial b/c some folks can get reimbursed through work, and can submit either more timely or fewer invoices for reimbursement. Some just like paying fewer times a year, too. So always offer the option as treasurer, always ask as a member.</a:t>
            </a:r>
          </a:p>
          <a:p>
            <a:pPr marL="228600" indent="-228600" algn="l">
              <a:buAutoNum type="arabicParenR"/>
            </a:pPr>
            <a:endParaRPr lang="en-US" dirty="0"/>
          </a:p>
          <a:p>
            <a:pPr marL="228600" indent="-228600" algn="l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1135-A79E-426B-BC3F-838AD5E47E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9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3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7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1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1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2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3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E93C8-B7BC-47E2-A3ED-8BE04EFB4CE6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D43AA-56D6-4148-B3D6-BFD0E9DB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80B33A-85DD-4A9B-90A1-E631884BBBE8}"/>
              </a:ext>
            </a:extLst>
          </p:cNvPr>
          <p:cNvSpPr/>
          <p:nvPr/>
        </p:nvSpPr>
        <p:spPr>
          <a:xfrm>
            <a:off x="0" y="0"/>
            <a:ext cx="12192000" cy="806979"/>
          </a:xfrm>
          <a:prstGeom prst="rect">
            <a:avLst/>
          </a:prstGeom>
          <a:gradFill>
            <a:gsLst>
              <a:gs pos="0">
                <a:srgbClr val="003F62"/>
              </a:gs>
              <a:gs pos="100000">
                <a:srgbClr val="002060"/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71735"/>
              </p:ext>
            </p:extLst>
          </p:nvPr>
        </p:nvGraphicFramePr>
        <p:xfrm>
          <a:off x="1402067" y="1442489"/>
          <a:ext cx="9387866" cy="46634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92186">
                  <a:extLst>
                    <a:ext uri="{9D8B030D-6E8A-4147-A177-3AD203B41FA5}">
                      <a16:colId xmlns:a16="http://schemas.microsoft.com/office/drawing/2014/main" val="1215694719"/>
                    </a:ext>
                  </a:extLst>
                </a:gridCol>
                <a:gridCol w="8495680">
                  <a:extLst>
                    <a:ext uri="{9D8B030D-6E8A-4147-A177-3AD203B41FA5}">
                      <a16:colId xmlns:a16="http://schemas.microsoft.com/office/drawing/2014/main" val="1212578090"/>
                    </a:ext>
                  </a:extLst>
                </a:gridCol>
              </a:tblGrid>
              <a:tr h="155381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Can renew </a:t>
                      </a:r>
                      <a:r>
                        <a:rPr lang="en-US" sz="2400" b="1" i="1" kern="1200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now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for the next cycle.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April (now) can pay for Oct-Mar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Oct - can pay for April-Sep</a:t>
                      </a:r>
                    </a:p>
                    <a:p>
                      <a:endParaRPr lang="en-US" sz="2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04047"/>
                  </a:ext>
                </a:extLst>
              </a:tr>
              <a:tr h="679797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Can renew </a:t>
                      </a:r>
                      <a:r>
                        <a:rPr lang="en-US" sz="2400" b="1" i="1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yourself</a:t>
                      </a:r>
                      <a:r>
                        <a:rPr lang="en-US" sz="24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—anyone can!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Login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at toastmasters.org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Scroll down to How to Renew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24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7398291"/>
                  </a:ext>
                </a:extLst>
              </a:tr>
              <a:tr h="1151609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Dues </a:t>
                      </a:r>
                      <a:r>
                        <a:rPr lang="en-US" sz="2400" b="1" i="1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increase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to $60</a:t>
                      </a:r>
                      <a:r>
                        <a:rPr lang="en-US" sz="24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in August.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 by World HQ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Pay </a:t>
                      </a:r>
                      <a:r>
                        <a:rPr lang="en-US" sz="2400" b="0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now</a:t>
                      </a:r>
                      <a:r>
                        <a:rPr lang="en-US" sz="2400" b="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and it’s still just $45</a:t>
                      </a:r>
                      <a:endParaRPr lang="en-US" sz="2400" b="0" i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b="0" i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9118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1ED91CD-86C8-4F1E-9B8C-3D34AD2749ED}"/>
              </a:ext>
            </a:extLst>
          </p:cNvPr>
          <p:cNvSpPr txBox="1"/>
          <p:nvPr/>
        </p:nvSpPr>
        <p:spPr>
          <a:xfrm>
            <a:off x="2492828" y="150389"/>
            <a:ext cx="7206344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YAMMERTIME TOASTMASTERS </a:t>
            </a:r>
            <a:br>
              <a:rPr lang="en-US" sz="2800" dirty="0">
                <a:solidFill>
                  <a:srgbClr val="002060"/>
                </a:solidFill>
                <a:latin typeface="Montserrat Medium" panose="00000600000000000000" pitchFamily="2" charset="0"/>
              </a:rPr>
            </a:br>
            <a:r>
              <a:rPr lang="en-US" sz="1600" dirty="0">
                <a:solidFill>
                  <a:srgbClr val="E5BA7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TREASURER ANNOUNCEMENTS — 4/26/2023</a:t>
            </a:r>
            <a:endParaRPr lang="en-US" sz="700" dirty="0">
              <a:solidFill>
                <a:schemeClr val="accent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B7AAC7-D827-4C28-9256-8EF44FDAD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5964" y="2203667"/>
            <a:ext cx="2723829" cy="290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0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734"/>
    </mc:Choice>
    <mc:Fallback xmlns="">
      <p:transition advTm="273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8174</TotalTime>
  <Words>135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Montserrat Medium</vt:lpstr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>OHSU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Charissa Yang</dc:creator>
  <cp:lastModifiedBy>Charissa Yang</cp:lastModifiedBy>
  <cp:revision>243</cp:revision>
  <dcterms:created xsi:type="dcterms:W3CDTF">2018-12-12T00:56:00Z</dcterms:created>
  <dcterms:modified xsi:type="dcterms:W3CDTF">2023-04-26T15:27:36Z</dcterms:modified>
</cp:coreProperties>
</file>