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6" r:id="rId4"/>
    <p:sldId id="258" r:id="rId5"/>
  </p:sldIdLst>
  <p:sldSz cx="12192000" cy="6858000"/>
  <p:notesSz cx="6858000" cy="9144000"/>
  <p:embeddedFontLst>
    <p:embeddedFont>
      <p:font typeface="Quattrocento Sans" panose="020B0604020202020204" charset="0"/>
      <p:regular r:id="rId7"/>
      <p:bold r:id="rId8"/>
      <p:italic r:id="rId9"/>
      <p:boldItalic r:id="rId10"/>
    </p:embeddedFont>
    <p:embeddedFont>
      <p:font typeface="Montserrat ExtraLight" panose="00000300000000000000" pitchFamily="2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0"/>
      <p:regular r:id="rId19"/>
      <p:bold r:id="rId20"/>
      <p:italic r:id="rId21"/>
      <p:boldItalic r:id="rId22"/>
    </p:embeddedFont>
    <p:embeddedFont>
      <p:font typeface="Corben" panose="020B0604020202020204" charset="0"/>
      <p:bold r:id="rId23"/>
    </p:embeddedFont>
    <p:embeddedFont>
      <p:font typeface="Montserrat ExtraBold" panose="00000900000000000000" pitchFamily="2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x7DCRldyZ1zXg7RiSFYTrlU0A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AB673F-C9A7-405C-964A-032FC27F73B3}">
  <a:tblStyle styleId="{7EAB673F-C9A7-405C-964A-032FC27F73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85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7toastmasters.org/beta/wp-content/uploads/2021/10/tli_program_final_2021-1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ventbrite.com/e/regrowth-and-new-opportunities-tickets-2033872657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92000" cy="806979"/>
          </a:xfrm>
          <a:prstGeom prst="rect">
            <a:avLst/>
          </a:prstGeom>
          <a:gradFill>
            <a:gsLst>
              <a:gs pos="0">
                <a:srgbClr val="003F62"/>
              </a:gs>
              <a:gs pos="100000">
                <a:srgbClr val="002060"/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4" name="Google Shape;104;p2"/>
          <p:cNvGraphicFramePr/>
          <p:nvPr>
            <p:extLst>
              <p:ext uri="{D42A27DB-BD31-4B8C-83A1-F6EECF244321}">
                <p14:modId xmlns:p14="http://schemas.microsoft.com/office/powerpoint/2010/main" val="305910963"/>
              </p:ext>
            </p:extLst>
          </p:nvPr>
        </p:nvGraphicFramePr>
        <p:xfrm>
          <a:off x="875883" y="1140179"/>
          <a:ext cx="10521450" cy="5147025"/>
        </p:xfrm>
        <a:graphic>
          <a:graphicData uri="http://schemas.openxmlformats.org/drawingml/2006/table">
            <a:tbl>
              <a:tblPr>
                <a:noFill/>
                <a:tableStyleId>{7EAB673F-C9A7-405C-964A-032FC27F73B3}</a:tableStyleId>
              </a:tblPr>
              <a:tblGrid>
                <a:gridCol w="17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OPENING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F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7:15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Call to </a:t>
                      </a: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Order</a:t>
                      </a: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, greeting and introduction of guests, if any. 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	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Toastmaster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introduces </a:t>
                      </a: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theme, meeting format and special roles:</a:t>
                      </a:r>
                      <a:endParaRPr sz="1800" b="1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Grammarian</a:t>
                      </a:r>
                      <a:r>
                        <a:rPr lang="en-US" sz="1800" b="1" u="none" strike="noStrike" cap="none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b="1" u="none" strike="noStrike" cap="none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introduces Word of the Day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[Word of the day]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Timer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describes role  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General Evaluator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describes role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PREPARED SPEECHES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75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7:25</a:t>
                      </a:r>
                      <a:endParaRPr sz="1800" b="1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Toastmaster introduces Evaluators &amp; Speakers	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Evaluator 1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introduces Speaker 1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(5-7 min)	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TABLE TOPICS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F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7:43</a:t>
                      </a:r>
                      <a:endParaRPr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Toastmaster introduces Table Topics Master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	</a:t>
                      </a:r>
                      <a:endParaRPr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EVALUATIONS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75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7:55	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Toastmaster introduces the General Evaluator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General Evaluator calls for reports:</a:t>
                      </a: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	 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Prepared Speech Evaluator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 sz="1800" u="none" strike="noStrike" cap="none">
                        <a:solidFill>
                          <a:schemeClr val="accen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TT Evaluator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	 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Grammarian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 sz="1800" b="1" u="none" strike="noStrike" cap="none">
                        <a:solidFill>
                          <a:srgbClr val="C55A1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Timer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 sz="1800" b="1" u="none" strike="noStrike" cap="none">
                        <a:solidFill>
                          <a:srgbClr val="C55A1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General Evaluator gives general evaluation report 	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CLOSING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F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8:10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b="1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Announcements</a:t>
                      </a:r>
                      <a:endParaRPr sz="1800" b="1" dirty="0">
                        <a:solidFill>
                          <a:schemeClr val="accent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5" name="Google Shape;105;p2"/>
          <p:cNvSpPr txBox="1"/>
          <p:nvPr/>
        </p:nvSpPr>
        <p:spPr>
          <a:xfrm>
            <a:off x="2602019" y="170586"/>
            <a:ext cx="7206344" cy="63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YAMMERTIME TOASTMASTERS</a:t>
            </a:r>
            <a:r>
              <a:rPr lang="en-US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28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1600">
                <a:solidFill>
                  <a:srgbClr val="E5BA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“Remember when…”</a:t>
            </a:r>
            <a:r>
              <a:rPr lang="en-US" sz="1600">
                <a:solidFill>
                  <a:srgbClr val="E5BA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— </a:t>
            </a:r>
            <a:r>
              <a:rPr lang="en-US" sz="1600">
                <a:solidFill>
                  <a:srgbClr val="E5BA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December 01</a:t>
            </a:r>
            <a:r>
              <a:rPr lang="en-US" sz="1600">
                <a:solidFill>
                  <a:srgbClr val="E5BA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2021</a:t>
            </a:r>
            <a:endParaRPr sz="700">
              <a:solidFill>
                <a:schemeClr val="accent2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92000" cy="806979"/>
          </a:xfrm>
          <a:prstGeom prst="rect">
            <a:avLst/>
          </a:prstGeom>
          <a:gradFill>
            <a:gsLst>
              <a:gs pos="0">
                <a:srgbClr val="003F62"/>
              </a:gs>
              <a:gs pos="100000">
                <a:srgbClr val="002060"/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4" name="Google Shape;104;p2"/>
          <p:cNvGraphicFramePr/>
          <p:nvPr/>
        </p:nvGraphicFramePr>
        <p:xfrm>
          <a:off x="875883" y="1140179"/>
          <a:ext cx="10521450" cy="5535475"/>
        </p:xfrm>
        <a:graphic>
          <a:graphicData uri="http://schemas.openxmlformats.org/drawingml/2006/table">
            <a:tbl>
              <a:tblPr>
                <a:noFill/>
                <a:tableStyleId>{7EAB673F-C9A7-405C-964A-032FC27F73B3}</a:tableStyleId>
              </a:tblPr>
              <a:tblGrid>
                <a:gridCol w="17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OPENING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F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7:15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Call to </a:t>
                      </a: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Order</a:t>
                      </a: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, greeting and introduction of guests, if any. 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	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Toastmaster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introduces </a:t>
                      </a: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theme, meeting format and special roles:</a:t>
                      </a:r>
                      <a:endParaRPr sz="1800" b="1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Grammarian</a:t>
                      </a:r>
                      <a:r>
                        <a:rPr lang="en-US" sz="1800" b="1" u="none" strike="noStrike" cap="none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b="1" u="none" strike="noStrike" cap="none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introduces Word of the Day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[Word of the day]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Timer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describes role  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General Evaluator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describes role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PREPARED SPEECHES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75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7:25</a:t>
                      </a:r>
                      <a:endParaRPr sz="1800" b="1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Toastmaster introduces Evaluators &amp; Speakers	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Evaluator 1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introduces Speaker 1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(5-7 min)	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Montserrat ExtraBold"/>
                        <a:buNone/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CLUB BUSINESS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7:32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Special Election for VPPR and Secretary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TABLE TOPICS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F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7:43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Toastmaster introduces Table Topics Master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	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EVALUATIONS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75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7:55	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Toastmaster introduces the General Evaluator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General Evaluator calls for reports:</a:t>
                      </a: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	 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Prepared Speech Evaluator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 sz="1800" u="none" strike="noStrike" cap="none">
                        <a:solidFill>
                          <a:schemeClr val="accen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TT Evaluator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	 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Grammarian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 sz="1800" b="1" u="none" strike="noStrike" cap="none">
                        <a:solidFill>
                          <a:srgbClr val="C55A1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Timer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[Name]</a:t>
                      </a:r>
                      <a:r>
                        <a:rPr lang="en-US" sz="1800" b="1">
                          <a:solidFill>
                            <a:srgbClr val="C55A1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 sz="1800" b="1" u="none" strike="noStrike" cap="none">
                        <a:solidFill>
                          <a:srgbClr val="C55A1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General Evaluator gives general evaluation report 	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CLOSING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F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8:10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n-US" sz="1800" b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Announcements</a:t>
                      </a:r>
                      <a:endParaRPr sz="1800" b="1">
                        <a:solidFill>
                          <a:schemeClr val="accent2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5" name="Google Shape;105;p2"/>
          <p:cNvSpPr txBox="1"/>
          <p:nvPr/>
        </p:nvSpPr>
        <p:spPr>
          <a:xfrm>
            <a:off x="2602019" y="170586"/>
            <a:ext cx="7206344" cy="63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YAMMERTIME TOASTMASTERS</a:t>
            </a:r>
            <a:r>
              <a:rPr lang="en-US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28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1600">
                <a:solidFill>
                  <a:srgbClr val="E5BA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“Remember when…”</a:t>
            </a:r>
            <a:r>
              <a:rPr lang="en-US" sz="1600">
                <a:solidFill>
                  <a:srgbClr val="E5BA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— </a:t>
            </a:r>
            <a:r>
              <a:rPr lang="en-US" sz="1600">
                <a:solidFill>
                  <a:srgbClr val="E5BA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December 01</a:t>
            </a:r>
            <a:r>
              <a:rPr lang="en-US" sz="1600">
                <a:solidFill>
                  <a:srgbClr val="E5BA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2021</a:t>
            </a:r>
            <a:endParaRPr sz="700">
              <a:solidFill>
                <a:schemeClr val="accent2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  <p:extLst>
      <p:ext uri="{BB962C8B-B14F-4D97-AF65-F5344CB8AC3E}">
        <p14:creationId xmlns:p14="http://schemas.microsoft.com/office/powerpoint/2010/main" val="327670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806979"/>
          </a:xfrm>
          <a:prstGeom prst="rect">
            <a:avLst/>
          </a:prstGeom>
          <a:gradFill>
            <a:gsLst>
              <a:gs pos="0">
                <a:srgbClr val="003F62"/>
              </a:gs>
              <a:gs pos="100000">
                <a:srgbClr val="002060"/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960124" y="1076921"/>
            <a:ext cx="100284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Toastmasters Leadership Institute (“TLI”)</a:t>
            </a:r>
            <a:endParaRPr sz="800">
              <a:solidFill>
                <a:srgbClr val="C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91" name="Google Shape;91;p1"/>
          <p:cNvCxnSpPr/>
          <p:nvPr/>
        </p:nvCxnSpPr>
        <p:spPr>
          <a:xfrm>
            <a:off x="1741741" y="877028"/>
            <a:ext cx="0" cy="598097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"/>
          <p:cNvSpPr txBox="1"/>
          <p:nvPr/>
        </p:nvSpPr>
        <p:spPr>
          <a:xfrm>
            <a:off x="1960123" y="1644938"/>
            <a:ext cx="8490136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Anyone can attend (even non Toastmasters)</a:t>
            </a:r>
            <a:endParaRPr/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This Fri evening &amp; Sat morning, Dec 3</a:t>
            </a:r>
            <a:r>
              <a:rPr lang="en-US" sz="2400" baseline="300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rd</a:t>
            </a:r>
            <a:r>
              <a:rPr lang="en-US" sz="2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&amp; 4</a:t>
            </a:r>
            <a:r>
              <a:rPr lang="en-US" sz="2400" baseline="300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</a:t>
            </a:r>
            <a:r>
              <a:rPr lang="en-US" sz="2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2400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Club Officer training from District 7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Elective Breakout Sessions </a:t>
            </a:r>
            <a:endParaRPr/>
          </a:p>
          <a:p>
            <a:pPr marL="51435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chemeClr val="accen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0" y="170586"/>
            <a:ext cx="12192000" cy="63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YAMMERTIME TOASTMASTERS</a:t>
            </a:r>
            <a:r>
              <a:rPr lang="en-US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28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1600">
                <a:solidFill>
                  <a:srgbClr val="E5BA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Announcements (December 01, 2021)</a:t>
            </a:r>
            <a:endParaRPr sz="700">
              <a:solidFill>
                <a:schemeClr val="accent2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960124" y="3575126"/>
            <a:ext cx="100284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Special Election today (during club meeting)</a:t>
            </a:r>
            <a:endParaRPr sz="800">
              <a:solidFill>
                <a:srgbClr val="C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960123" y="4159901"/>
            <a:ext cx="8490136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 Yammertime VP Public Relations and Secretary </a:t>
            </a:r>
            <a:endParaRPr/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Plan: Review process, call for nominations &amp; vote.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960124" y="5343472"/>
            <a:ext cx="100284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Officer Meeting today (after club meeting)</a:t>
            </a:r>
            <a:endParaRPr sz="800">
              <a:solidFill>
                <a:srgbClr val="C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960123" y="5928247"/>
            <a:ext cx="8490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8:15-8:45 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12192000" cy="806979"/>
          </a:xfrm>
          <a:prstGeom prst="rect">
            <a:avLst/>
          </a:prstGeom>
          <a:gradFill>
            <a:gsLst>
              <a:gs pos="0">
                <a:srgbClr val="003F62"/>
              </a:gs>
              <a:gs pos="100000">
                <a:srgbClr val="002060"/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1960124" y="1076921"/>
            <a:ext cx="1002840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Toastmasters Leadership Institute (“TLI”) </a:t>
            </a:r>
            <a:br>
              <a:rPr lang="en-US" sz="320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2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This Friday (evening) and Saturday (morning)</a:t>
            </a:r>
            <a:r>
              <a:rPr lang="en-US" sz="240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December 3 and 4!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C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13" name="Google Shape;113;p3"/>
          <p:cNvCxnSpPr/>
          <p:nvPr/>
        </p:nvCxnSpPr>
        <p:spPr>
          <a:xfrm>
            <a:off x="1741741" y="877028"/>
            <a:ext cx="0" cy="598097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3"/>
          <p:cNvSpPr txBox="1"/>
          <p:nvPr/>
        </p:nvSpPr>
        <p:spPr>
          <a:xfrm>
            <a:off x="1960124" y="2385181"/>
            <a:ext cx="10028408" cy="389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Anyone can attend (even non Toastmasters)</a:t>
            </a:r>
            <a:endParaRPr/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Club Officer Training</a:t>
            </a:r>
            <a:r>
              <a:rPr lang="en-US" sz="2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Officers should attend the training for your role. </a:t>
            </a:r>
            <a:endParaRPr/>
          </a:p>
          <a:p>
            <a:pPr marL="457200" marR="0" lvl="1" indent="-1524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Attend either Friday 6:15 to 7:15 pm or Saturday 11:30-12:30 pm.</a:t>
            </a:r>
            <a:endParaRPr/>
          </a:p>
          <a:p>
            <a:pPr marL="457200" marR="0" lvl="1" indent="-1524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Non officers welcome, too!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Breakout sessions</a:t>
            </a:r>
            <a:r>
              <a:rPr lang="en-US" sz="24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(electives) for all (Storytelling, Inspiration, etc.).</a:t>
            </a:r>
            <a:endParaRPr sz="1800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View Program</a:t>
            </a:r>
            <a:r>
              <a:rPr lang="en-US" sz="18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br>
              <a:rPr lang="en-US" sz="18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600" u="sng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https://d7toastmasters.org/beta/wp-content/uploads/2021/10/tli_program_final_2021-12.pdf</a:t>
            </a:r>
            <a:r>
              <a:rPr lang="en-US" sz="16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/>
            </a:r>
            <a:br>
              <a:rPr lang="en-US" sz="16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6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Register today!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https://www.eventbrite.com/e/regrowth-and-new-opportunities-tickets-203387265787</a:t>
            </a:r>
            <a:r>
              <a:rPr lang="en-US" sz="160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  <a:p>
            <a:pPr marL="514350" marR="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accen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0" y="170586"/>
            <a:ext cx="12192000" cy="63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YAMMERTIME TOASTMASTERS</a:t>
            </a:r>
            <a:r>
              <a:rPr lang="en-US" sz="2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8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en-US" sz="280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1600">
                <a:solidFill>
                  <a:srgbClr val="E5BA7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Announcements</a:t>
            </a:r>
            <a:r>
              <a:rPr lang="en-US" sz="1600">
                <a:solidFill>
                  <a:srgbClr val="E5BA7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Toastmasters Leadership Institute this Fri/Sat!</a:t>
            </a:r>
            <a:endParaRPr sz="700">
              <a:solidFill>
                <a:schemeClr val="accent2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Widescreen</PresentationFormat>
  <Paragraphs>83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Quattrocento Sans</vt:lpstr>
      <vt:lpstr>Arial</vt:lpstr>
      <vt:lpstr>Montserrat ExtraLight</vt:lpstr>
      <vt:lpstr>Calibri</vt:lpstr>
      <vt:lpstr>Montserrat Medium</vt:lpstr>
      <vt:lpstr>Corben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Charissa Yang</dc:creator>
  <cp:lastModifiedBy>Charissa Yang</cp:lastModifiedBy>
  <cp:revision>1</cp:revision>
  <dcterms:created xsi:type="dcterms:W3CDTF">2018-12-12T00:56:00Z</dcterms:created>
  <dcterms:modified xsi:type="dcterms:W3CDTF">2023-10-18T18:06:06Z</dcterms:modified>
</cp:coreProperties>
</file>